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71" r:id="rId12"/>
    <p:sldId id="272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126810-C27B-4E73-A5DE-BE477E392808}" type="datetimeFigureOut">
              <a:rPr lang="lv-LV" smtClean="0"/>
              <a:t>07.10.2019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CFB34F-DF01-4AC8-A8E4-C8ECE4523448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politics-47547887" TargetMode="External"/><Relationship Id="rId2" Type="http://schemas.openxmlformats.org/officeDocument/2006/relationships/hyperlink" Target="https://www.bbc.co.uk/news/uk-politics-468858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news/uk-politics-4775201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42249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6462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 smtClean="0"/>
              <a:t>    That </a:t>
            </a:r>
            <a:r>
              <a:rPr lang="lv-LV" sz="3200" dirty="0"/>
              <a:t>means that if the withdrawal agreement gets the green light, there will be no huge changes between the date of Brexit and 31 December 2020. </a:t>
            </a:r>
          </a:p>
          <a:p>
            <a:r>
              <a:rPr lang="lv-LV" sz="3200" dirty="0" smtClean="0"/>
              <a:t>    The </a:t>
            </a:r>
            <a:r>
              <a:rPr lang="lv-LV" sz="3200" dirty="0"/>
              <a:t>deal was agreed by the UK and the EU in November 2018, but it also has to be approved </a:t>
            </a:r>
            <a:endParaRPr lang="lv-LV" sz="3200" dirty="0" smtClean="0"/>
          </a:p>
          <a:p>
            <a:r>
              <a:rPr lang="lv-LV" sz="3200" dirty="0" smtClean="0"/>
              <a:t>by </a:t>
            </a:r>
            <a:r>
              <a:rPr lang="lv-LV" sz="3200" dirty="0"/>
              <a:t>British MPs.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830630" cy="25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600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3200" b="1" dirty="0" smtClean="0"/>
              <a:t>Have MPs backed the withdrawal agreement?</a:t>
            </a:r>
            <a:br>
              <a:rPr lang="lv-LV" sz="3200" b="1" dirty="0" smtClean="0"/>
            </a:b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No</a:t>
            </a:r>
            <a:r>
              <a:rPr lang="lv-LV" dirty="0"/>
              <a:t>. They have voted against it three times.</a:t>
            </a:r>
          </a:p>
          <a:p>
            <a:r>
              <a:rPr lang="lv-LV" dirty="0"/>
              <a:t>On 15 January they rejected the deal</a:t>
            </a:r>
            <a:r>
              <a:rPr lang="lv-LV" u="sng" dirty="0">
                <a:hlinkClick r:id="rId2"/>
              </a:rPr>
              <a:t> by 432 votes to 202</a:t>
            </a:r>
            <a:r>
              <a:rPr lang="lv-LV" dirty="0"/>
              <a:t> - a record defeat.</a:t>
            </a:r>
          </a:p>
          <a:p>
            <a:r>
              <a:rPr lang="lv-LV" dirty="0"/>
              <a:t>Then on 12 March, after Theresa May - the prime minister at the time - had gone back to the EU to secure further legal assurances, </a:t>
            </a:r>
            <a:r>
              <a:rPr lang="lv-LV" u="sng" dirty="0">
                <a:hlinkClick r:id="rId3"/>
              </a:rPr>
              <a:t>they rejected it again.</a:t>
            </a:r>
            <a:endParaRPr lang="lv-LV" dirty="0"/>
          </a:p>
          <a:p>
            <a:r>
              <a:rPr lang="lv-LV" dirty="0"/>
              <a:t>And on 29 March - the original day that the UK was due to leave the EU - </a:t>
            </a:r>
            <a:r>
              <a:rPr lang="lv-LV" u="sng" dirty="0">
                <a:hlinkClick r:id="rId4"/>
              </a:rPr>
              <a:t>MPs rejected it for a third time</a:t>
            </a:r>
            <a:r>
              <a:rPr lang="lv-LV" dirty="0"/>
              <a:t> (this vote was slightly different as it did not include the political declaration).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96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>What </a:t>
            </a:r>
            <a:r>
              <a:rPr lang="lv-LV" sz="4000" b="1" dirty="0"/>
              <a:t>is the backstop?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/>
              <a:t>    The </a:t>
            </a:r>
            <a:r>
              <a:rPr lang="lv-LV" dirty="0"/>
              <a:t>backstop is meant to be a last resort to keep an open border on the island of Ireland - whatever happens in the Brexit negotiations.</a:t>
            </a:r>
          </a:p>
          <a:p>
            <a:pPr marL="0" indent="0">
              <a:buNone/>
            </a:pPr>
            <a:r>
              <a:rPr lang="lv-LV" dirty="0" smtClean="0"/>
              <a:t>    It </a:t>
            </a:r>
            <a:r>
              <a:rPr lang="lv-LV" dirty="0"/>
              <a:t>would mean that Northern Ireland, but not the rest of the UK, would still follow some EU rules on things such as food products. 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005064"/>
            <a:ext cx="486309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>What </a:t>
            </a:r>
            <a:r>
              <a:rPr lang="lv-LV" sz="4000" b="1" dirty="0"/>
              <a:t>happens now?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Boris Johnson has said he wants to renegotiate the withdrawal agreement with the EU - and remove the backstop.</a:t>
            </a:r>
          </a:p>
          <a:p>
            <a:r>
              <a:rPr lang="lv-LV" dirty="0"/>
              <a:t>If he succeeds in doing this, it will still have to be approved by MPs before being passed into UK law.</a:t>
            </a:r>
          </a:p>
          <a:p>
            <a:r>
              <a:rPr lang="lv-LV" dirty="0"/>
              <a:t>However, EU leaders have consistently said they will not renegotiate the withdrawal agreement and that the backstop is an essential part of any deal.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01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>What </a:t>
            </a:r>
            <a:r>
              <a:rPr lang="lv-LV" sz="4000" b="1" dirty="0"/>
              <a:t>happens if there is no new deal?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If </a:t>
            </a:r>
            <a:r>
              <a:rPr lang="lv-LV" dirty="0"/>
              <a:t>the prime minister fails to convince the EU to change the withdrawal agreement, he has promised to take the UK out of the EU without a deal on 31 October.</a:t>
            </a:r>
          </a:p>
          <a:p>
            <a:r>
              <a:rPr lang="lv-LV" dirty="0"/>
              <a:t>Leaving the EU without a withdrawal agreement would be known as a "no-deal Brexit"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383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>What </a:t>
            </a:r>
            <a:r>
              <a:rPr lang="lv-LV" sz="4000" b="1" dirty="0"/>
              <a:t>happens if the UK leaves without a deal?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 smtClean="0"/>
              <a:t>"</a:t>
            </a:r>
            <a:r>
              <a:rPr lang="lv-LV" dirty="0"/>
              <a:t>No deal" means the UK will have failed to agree a withdrawal agreement.</a:t>
            </a:r>
          </a:p>
          <a:p>
            <a:pPr marL="0" lvl="0" indent="0">
              <a:buNone/>
            </a:pPr>
            <a:r>
              <a:rPr lang="lv-LV" dirty="0" smtClean="0"/>
              <a:t>1. There </a:t>
            </a:r>
            <a:r>
              <a:rPr lang="lv-LV" dirty="0"/>
              <a:t>would be no transition period after the UK leaves and EU laws would stop applying to the UK immediately.</a:t>
            </a:r>
          </a:p>
          <a:p>
            <a:pPr marL="0" lvl="0" indent="0">
              <a:buNone/>
            </a:pPr>
            <a:r>
              <a:rPr lang="lv-LV" dirty="0" smtClean="0"/>
              <a:t>2. The </a:t>
            </a:r>
            <a:r>
              <a:rPr lang="lv-LV" dirty="0"/>
              <a:t>contents of shopping basket may change. It expects some food prices could rise.</a:t>
            </a:r>
          </a:p>
          <a:p>
            <a:pPr marL="0" lvl="0" indent="0">
              <a:buNone/>
            </a:pPr>
            <a:r>
              <a:rPr lang="lv-LV" dirty="0" smtClean="0"/>
              <a:t>3. Travelling </a:t>
            </a:r>
            <a:r>
              <a:rPr lang="lv-LV" dirty="0"/>
              <a:t>to Europe will take extra </a:t>
            </a:r>
            <a:r>
              <a:rPr lang="lv-LV" dirty="0" smtClean="0"/>
              <a:t>measures</a:t>
            </a:r>
            <a:r>
              <a:rPr lang="lv-LV" dirty="0"/>
              <a:t> </a:t>
            </a:r>
            <a:r>
              <a:rPr lang="lv-LV" dirty="0" smtClean="0"/>
              <a:t>(visa</a:t>
            </a:r>
            <a:r>
              <a:rPr lang="lv-LV" dirty="0"/>
              <a:t>, border control</a:t>
            </a:r>
            <a:r>
              <a:rPr lang="lv-LV" dirty="0" smtClean="0"/>
              <a:t>).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626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Thank you!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1480"/>
            <a:ext cx="8229600" cy="4363402"/>
          </a:xfrm>
        </p:spPr>
      </p:pic>
    </p:spTree>
    <p:extLst>
      <p:ext uri="{BB962C8B-B14F-4D97-AF65-F5344CB8AC3E}">
        <p14:creationId xmlns:p14="http://schemas.microsoft.com/office/powerpoint/2010/main" val="37679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9040"/>
          </a:xfrm>
        </p:spPr>
        <p:txBody>
          <a:bodyPr/>
          <a:lstStyle/>
          <a:p>
            <a:r>
              <a:rPr lang="lv-LV" dirty="0" smtClean="0">
                <a:effectLst/>
              </a:rPr>
              <a:t/>
            </a:r>
            <a:br>
              <a:rPr lang="lv-LV" dirty="0" smtClean="0">
                <a:effectLst/>
              </a:rPr>
            </a:b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r>
              <a:rPr lang="en-US" b="1" dirty="0" smtClean="0">
                <a:effectLst/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WAS THE INITIAL EFFECT AND WHAT DOES THE FUTURE LOOKS LIKE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4248472" cy="2778277"/>
          </a:xfrm>
        </p:spPr>
      </p:pic>
    </p:spTree>
    <p:extLst>
      <p:ext uri="{BB962C8B-B14F-4D97-AF65-F5344CB8AC3E}">
        <p14:creationId xmlns:p14="http://schemas.microsoft.com/office/powerpoint/2010/main" val="27297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What does Brexit mean?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74199" cy="4565104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The word "Brexit" is a new word in English</a:t>
            </a:r>
            <a:r>
              <a:rPr lang="lv-LV" dirty="0" smtClean="0"/>
              <a:t>:</a:t>
            </a:r>
          </a:p>
          <a:p>
            <a:pPr marL="0" indent="0">
              <a:buNone/>
            </a:pPr>
            <a:r>
              <a:rPr lang="lv-LV" dirty="0" smtClean="0"/>
              <a:t> </a:t>
            </a:r>
            <a:r>
              <a:rPr lang="lv-LV" dirty="0"/>
              <a:t>the first letters Br means "Britain" and the exit </a:t>
            </a:r>
            <a:r>
              <a:rPr lang="lv-LV" dirty="0" smtClean="0"/>
              <a:t>   means </a:t>
            </a:r>
            <a:r>
              <a:rPr lang="lv-LV" dirty="0"/>
              <a:t>"exiting". 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472608" cy="30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 smtClean="0"/>
              <a:t>A referendum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A public vote - called </a:t>
            </a:r>
            <a:r>
              <a:rPr lang="lv-LV" b="1" dirty="0"/>
              <a:t>a referendum</a:t>
            </a:r>
            <a:r>
              <a:rPr lang="lv-LV" dirty="0"/>
              <a:t> - was held on 23 June 2016 when voters were asked just one question - whether the UK should leave or remain in the European Union.</a:t>
            </a:r>
          </a:p>
          <a:p>
            <a:pPr marL="0" indent="0">
              <a:buNone/>
            </a:pPr>
            <a:r>
              <a:rPr lang="lv-LV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27589"/>
            <a:ext cx="4968552" cy="27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Results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375476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lv-LV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Leave side won</a:t>
            </a:r>
          </a:p>
          <a:p>
            <a:pPr marL="0" indent="0">
              <a:buNone/>
            </a:pPr>
            <a:r>
              <a:rPr lang="lv-LV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by nearly 52% to 48%</a:t>
            </a:r>
          </a:p>
          <a:p>
            <a:pPr marL="0" indent="0">
              <a:buNone/>
            </a:pPr>
            <a:r>
              <a:rPr lang="lv-LV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(17.4m votes to 16.1m</a:t>
            </a:r>
            <a:r>
              <a:rPr lang="lv-LV" u="sng" dirty="0">
                <a:solidFill>
                  <a:schemeClr val="accent1"/>
                </a:solidFill>
              </a:rPr>
              <a:t>)</a:t>
            </a:r>
            <a:r>
              <a:rPr lang="lv-LV" u="sng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lv-LV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lv-LV" u="sng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lv-LV" b="1" dirty="0" smtClean="0"/>
              <a:t>But the exit didn't happen straight away.</a:t>
            </a:r>
          </a:p>
          <a:p>
            <a:pPr marL="0" indent="0">
              <a:buNone/>
            </a:pPr>
            <a:endParaRPr lang="lv-LV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25795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2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/>
              <a:t>Why is the UK leaving? 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The reasons 17.4m people </a:t>
            </a:r>
            <a:r>
              <a:rPr lang="lv-LV" u="sng" dirty="0"/>
              <a:t>voted to leave </a:t>
            </a:r>
            <a:r>
              <a:rPr lang="lv-LV" dirty="0"/>
              <a:t>the EU were multiple and complex.</a:t>
            </a:r>
          </a:p>
          <a:p>
            <a:pPr marL="0" indent="0">
              <a:buNone/>
            </a:pPr>
            <a:r>
              <a:rPr lang="lv-LV" dirty="0"/>
              <a:t>But it is beyond doubt that a desire to control </a:t>
            </a:r>
            <a:r>
              <a:rPr lang="lv-LV" b="1" dirty="0"/>
              <a:t>immigration</a:t>
            </a:r>
            <a:r>
              <a:rPr lang="lv-LV" dirty="0"/>
              <a:t> was the most important reason</a:t>
            </a:r>
            <a:r>
              <a:rPr lang="lv-LV" b="1" dirty="0"/>
              <a:t> </a:t>
            </a:r>
            <a:r>
              <a:rPr lang="lv-LV" dirty="0"/>
              <a:t>and in addition, </a:t>
            </a:r>
            <a:r>
              <a:rPr lang="lv-LV" b="1" dirty="0"/>
              <a:t>sovereignty</a:t>
            </a:r>
            <a:r>
              <a:rPr lang="lv-LV" dirty="0"/>
              <a:t>, the principle that decisions about the UK should be taken in the UK.</a:t>
            </a:r>
            <a:endParaRPr lang="lv-LV" b="1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4804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/>
              <a:t>Why hasn't Brexit happened yet?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Brexit </a:t>
            </a:r>
            <a:r>
              <a:rPr lang="lv-LV" dirty="0"/>
              <a:t>was due to happen on 29 March 2019. But the Brexit date has been delayed twice.</a:t>
            </a:r>
          </a:p>
          <a:p>
            <a:r>
              <a:rPr lang="lv-LV" dirty="0"/>
              <a:t>The UK and the EU agreed a deal in November 2018 but MPs (members of parliament) rejected it three times.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4464496" cy="2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lv-LV" sz="4000" b="1" dirty="0"/>
              <a:t>What has happened so far?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The 2016 vote was just the start. Since then, negotiations have been taking place between the UK and the other EU countries.</a:t>
            </a:r>
          </a:p>
          <a:p>
            <a:pPr marL="0" indent="0">
              <a:buNone/>
            </a:pPr>
            <a:r>
              <a:rPr lang="lv-LV" dirty="0"/>
              <a:t>The discussions have been mainly over the "divorce" deal, which sets out exactly how the UK leaves - not what will happen afterwards. </a:t>
            </a:r>
          </a:p>
          <a:p>
            <a:pPr marL="0" indent="0">
              <a:buNone/>
            </a:pPr>
            <a:r>
              <a:rPr lang="lv-LV" dirty="0"/>
              <a:t>This deal is known as the </a:t>
            </a:r>
            <a:r>
              <a:rPr lang="lv-LV" b="1" dirty="0"/>
              <a:t>Withdrawal Agreement.</a:t>
            </a: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052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lv-LV" sz="2000" b="1" dirty="0" smtClean="0"/>
              <a:t/>
            </a:r>
            <a:br>
              <a:rPr lang="lv-LV" sz="2000" b="1" dirty="0" smtClean="0"/>
            </a:br>
            <a:r>
              <a:rPr lang="lv-LV" sz="2000" b="1" dirty="0" smtClean="0"/>
              <a:t/>
            </a:r>
            <a:br>
              <a:rPr lang="lv-LV" sz="2000" b="1" dirty="0" smtClean="0"/>
            </a:br>
            <a:r>
              <a:rPr lang="lv-LV" sz="2000" b="1" dirty="0" smtClean="0"/>
              <a:t/>
            </a:r>
            <a:br>
              <a:rPr lang="lv-LV" sz="2000" b="1" dirty="0" smtClean="0"/>
            </a:br>
            <a:r>
              <a:rPr lang="lv-LV" sz="4000" b="1" dirty="0" smtClean="0"/>
              <a:t>What </a:t>
            </a:r>
            <a:r>
              <a:rPr lang="lv-LV" sz="4000" b="1" dirty="0"/>
              <a:t>does the withdrawal agreement say?</a:t>
            </a:r>
            <a:br>
              <a:rPr lang="lv-LV" sz="4000" b="1" dirty="0"/>
            </a:b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lv-LV" u="sng" dirty="0" smtClean="0"/>
          </a:p>
          <a:p>
            <a:pPr marL="0" indent="0">
              <a:buNone/>
            </a:pPr>
            <a:r>
              <a:rPr lang="lv-LV" u="sng" dirty="0" smtClean="0"/>
              <a:t>The </a:t>
            </a:r>
            <a:r>
              <a:rPr lang="lv-LV" u="sng" dirty="0"/>
              <a:t>withdrawal agreement covers some of these key points</a:t>
            </a:r>
            <a:r>
              <a:rPr lang="lv-LV" u="sng" dirty="0" smtClean="0"/>
              <a:t>:</a:t>
            </a:r>
          </a:p>
          <a:p>
            <a:r>
              <a:rPr lang="lv-LV" dirty="0" smtClean="0"/>
              <a:t>the </a:t>
            </a:r>
            <a:r>
              <a:rPr lang="lv-LV" dirty="0"/>
              <a:t>rights of EU citizens in the UK and British citizens in the EU</a:t>
            </a:r>
          </a:p>
          <a:p>
            <a:pPr lvl="0"/>
            <a:r>
              <a:rPr lang="lv-LV" dirty="0"/>
              <a:t>how much </a:t>
            </a:r>
            <a:r>
              <a:rPr lang="lv-LV" b="1" dirty="0"/>
              <a:t>money</a:t>
            </a:r>
            <a:r>
              <a:rPr lang="lv-LV" dirty="0"/>
              <a:t> the UK was </a:t>
            </a:r>
            <a:r>
              <a:rPr lang="lv-LV" b="1" dirty="0"/>
              <a:t>to pay </a:t>
            </a:r>
            <a:r>
              <a:rPr lang="lv-LV" dirty="0"/>
              <a:t>the EU (widely thought to be £39bn)</a:t>
            </a:r>
          </a:p>
          <a:p>
            <a:pPr lvl="0"/>
            <a:r>
              <a:rPr lang="lv-LV" b="1" dirty="0"/>
              <a:t>the backstop </a:t>
            </a:r>
            <a:r>
              <a:rPr lang="lv-LV" dirty="0"/>
              <a:t>for the Irish border. </a:t>
            </a:r>
            <a:endParaRPr lang="lv-LV" dirty="0" smtClean="0"/>
          </a:p>
          <a:p>
            <a:pPr lvl="0"/>
            <a:r>
              <a:rPr lang="lv-LV" b="1" dirty="0" smtClean="0"/>
              <a:t>a</a:t>
            </a:r>
            <a:r>
              <a:rPr lang="lv-LV" dirty="0" smtClean="0"/>
              <a:t> </a:t>
            </a:r>
            <a:r>
              <a:rPr lang="lv-LV" b="1" dirty="0"/>
              <a:t>transition period,</a:t>
            </a:r>
            <a:r>
              <a:rPr lang="lv-LV" dirty="0"/>
              <a:t> which has been agreed to allow the UK and EU to agree a trade deal and to give businesses the time to adjust.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726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150</TotalTime>
  <Words>721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PowerPoint Presentation</vt:lpstr>
      <vt:lpstr>  WHAT WAS THE INITIAL EFFECT AND WHAT DOES THE FUTURE LOOKS LIKE</vt:lpstr>
      <vt:lpstr>What does Brexit mean?</vt:lpstr>
      <vt:lpstr>A referendum</vt:lpstr>
      <vt:lpstr>Results</vt:lpstr>
      <vt:lpstr>Why is the UK leaving?  </vt:lpstr>
      <vt:lpstr>Why hasn't Brexit happened yet? </vt:lpstr>
      <vt:lpstr>What has happened so far? </vt:lpstr>
      <vt:lpstr>   What does the withdrawal agreement say? </vt:lpstr>
      <vt:lpstr>PowerPoint Presentation</vt:lpstr>
      <vt:lpstr>          Have MPs backed the withdrawal agreement? </vt:lpstr>
      <vt:lpstr> What is the backstop? </vt:lpstr>
      <vt:lpstr> What happens now? </vt:lpstr>
      <vt:lpstr>    What happens if there is no new deal? </vt:lpstr>
      <vt:lpstr> What happens if the UK leaves without a deal?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Sk.Santa-PC</dc:creator>
  <cp:lastModifiedBy>Sk.Santa-PC</cp:lastModifiedBy>
  <cp:revision>25</cp:revision>
  <dcterms:created xsi:type="dcterms:W3CDTF">2019-09-29T14:14:19Z</dcterms:created>
  <dcterms:modified xsi:type="dcterms:W3CDTF">2019-10-07T15:25:53Z</dcterms:modified>
</cp:coreProperties>
</file>